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13"/>
  </p:notesMasterIdLst>
  <p:sldIdLst>
    <p:sldId id="265" r:id="rId5"/>
    <p:sldId id="283" r:id="rId6"/>
    <p:sldId id="288" r:id="rId7"/>
    <p:sldId id="289" r:id="rId8"/>
    <p:sldId id="284" r:id="rId9"/>
    <p:sldId id="291" r:id="rId10"/>
    <p:sldId id="292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2BA"/>
    <a:srgbClr val="4E7776"/>
    <a:srgbClr val="FFFFFF"/>
    <a:srgbClr val="00BFF6"/>
    <a:srgbClr val="48C3FB"/>
    <a:srgbClr val="6BB0FE"/>
    <a:srgbClr val="ECF7F9"/>
    <a:srgbClr val="9AE0E0"/>
    <a:srgbClr val="007AFF"/>
    <a:srgbClr val="05A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7" autoAdjust="0"/>
    <p:restoredTop sz="95086" autoAdjust="0"/>
  </p:normalViewPr>
  <p:slideViewPr>
    <p:cSldViewPr snapToGrid="0">
      <p:cViewPr>
        <p:scale>
          <a:sx n="121" d="100"/>
          <a:sy n="121" d="100"/>
        </p:scale>
        <p:origin x="4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65A64B3-028E-4F5A-92BA-C6477232064A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C9D08FA-00C2-4FED-9B91-C4F32BAE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9">
              <a:defRPr/>
            </a:pPr>
            <a:fld id="{A127EF33-31C4-406E-846E-69C0C035EA9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59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221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722C9C-8DA4-4FC5-AC5F-5050FCE07BDE}"/>
              </a:ext>
            </a:extLst>
          </p:cNvPr>
          <p:cNvSpPr/>
          <p:nvPr userDrawn="1"/>
        </p:nvSpPr>
        <p:spPr>
          <a:xfrm>
            <a:off x="446533" y="5933420"/>
            <a:ext cx="1126286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solidFill>
            <a:schemeClr val="bg1"/>
          </a:solidFill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CE345C-E1A2-4164-BDCD-45EA5D8BC15B}"/>
              </a:ext>
            </a:extLst>
          </p:cNvPr>
          <p:cNvSpPr/>
          <p:nvPr userDrawn="1"/>
        </p:nvSpPr>
        <p:spPr>
          <a:xfrm>
            <a:off x="4005010" y="5934997"/>
            <a:ext cx="770439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800A1E8A-85B2-4A85-BEDA-39EE9E79F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5400" y="5974752"/>
            <a:ext cx="13075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3BE85A41-968E-42C6-987C-4DC2C3EB4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9080" y="5991568"/>
            <a:ext cx="5706321" cy="3483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6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#ica20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A169689-F8B4-40C5-8DFE-DF1C4D52B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75401" y="5983160"/>
            <a:ext cx="1828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A2D1F0-9B9A-4919-BD73-41B53FD6CE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8" descr="UConn University of Connecticut logo">
            <a:extLst>
              <a:ext uri="{FF2B5EF4-FFF2-40B4-BE49-F238E27FC236}">
                <a16:creationId xmlns:a16="http://schemas.microsoft.com/office/drawing/2014/main" id="{B1086283-CA4D-4381-8EA5-35E076DAD2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959" y="5933420"/>
            <a:ext cx="140969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s://brand.utk.edu/wp-content/uploads/sites/66/2019/02/University-HorizLeftLogo-RGB.jpg">
            <a:extLst>
              <a:ext uri="{FF2B5EF4-FFF2-40B4-BE49-F238E27FC236}">
                <a16:creationId xmlns:a16="http://schemas.microsoft.com/office/drawing/2014/main" id="{E2EB8731-BFCA-450F-A9F3-ABE8D53805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545" y="5938952"/>
            <a:ext cx="1847061" cy="4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4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AC0FFE-60C3-43E8-9AB1-0A246A641B3E}"/>
              </a:ext>
            </a:extLst>
          </p:cNvPr>
          <p:cNvSpPr/>
          <p:nvPr userDrawn="1"/>
        </p:nvSpPr>
        <p:spPr>
          <a:xfrm>
            <a:off x="447817" y="5944141"/>
            <a:ext cx="11297649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712E7DC8-E5E3-40C4-9088-4E9D6BC26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5400" y="5983896"/>
            <a:ext cx="13075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4B5F91C6-4F8E-4F98-9868-53D70CAE4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75401" y="5992304"/>
            <a:ext cx="1828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A2D1F0-9B9A-4919-BD73-41B53FD6C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6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233962-EE75-453B-B59A-DF1387489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5400" y="5974752"/>
            <a:ext cx="13075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349E2C5-D1D8-4B52-87AE-7095BFE32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8224" y="5991568"/>
            <a:ext cx="5697176" cy="3483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6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#ica20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04568B0-64B5-4F53-AD48-742DB6116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75401" y="5983160"/>
            <a:ext cx="1828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A2D1F0-9B9A-4919-BD73-41B53FD6C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D79D4F2-23E1-4E26-877F-60309A6F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400" y="5974752"/>
            <a:ext cx="13075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79A6759-6056-4A44-A649-C1A382645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9080" y="5991568"/>
            <a:ext cx="5706321" cy="3483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6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#ica20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0658D9-0A12-4807-B875-5D294CC75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75401" y="5983160"/>
            <a:ext cx="1828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A2D1F0-9B9A-4919-BD73-41B53FD6C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0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7" y="1988486"/>
            <a:ext cx="5399708" cy="7984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1988486"/>
            <a:ext cx="5393099" cy="81578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0B086E1-F27C-4099-9D69-B0BCCF7E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400" y="5974752"/>
            <a:ext cx="13075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4EA1948-D826-4848-86B2-63D85B51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9080" y="5991568"/>
            <a:ext cx="5706321" cy="3483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6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#ica20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3BFC4-1444-4387-9318-3737CB19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5401" y="5983160"/>
            <a:ext cx="1828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A2D1F0-9B9A-4919-BD73-41B53FD6C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9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B3F30F-1113-4CC9-BABC-E3925716C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5400" y="5974752"/>
            <a:ext cx="13075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FF1405-1073-4482-BA83-7FB2DF5BB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9080" y="5991568"/>
            <a:ext cx="5706321" cy="3483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6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#ica20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F08B8C-6114-4825-A6C2-AD427D0A7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75401" y="5983160"/>
            <a:ext cx="1828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A2D1F0-9B9A-4919-BD73-41B53FD6C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5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005010" y="5934997"/>
            <a:ext cx="7599191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75400" y="5974752"/>
            <a:ext cx="13075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9080" y="5991568"/>
            <a:ext cx="5706321" cy="3483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6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#ica20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75401" y="5983160"/>
            <a:ext cx="1828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A2D1F0-9B9A-4919-BD73-41B53FD6CE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8" descr="UConn University of Connecticut logo">
            <a:extLst>
              <a:ext uri="{FF2B5EF4-FFF2-40B4-BE49-F238E27FC236}">
                <a16:creationId xmlns:a16="http://schemas.microsoft.com/office/drawing/2014/main" id="{67125D76-001F-4C88-8088-AD2E6FA360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959" y="5933420"/>
            <a:ext cx="140969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rand.utk.edu/wp-content/uploads/sites/66/2019/02/University-HorizLeftLogo-RGB.jpg">
            <a:extLst>
              <a:ext uri="{FF2B5EF4-FFF2-40B4-BE49-F238E27FC236}">
                <a16:creationId xmlns:a16="http://schemas.microsoft.com/office/drawing/2014/main" id="{CE2D16E3-DA73-4446-87A3-DD99E21A8C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545" y="5938952"/>
            <a:ext cx="1847061" cy="4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98" r:id="rId3"/>
    <p:sldLayoutId id="2147483700" r:id="rId4"/>
    <p:sldLayoutId id="2147483701" r:id="rId5"/>
    <p:sldLayoutId id="2147483703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gazine-mn.com/news/best_sites_to_shop_for_eco_friendly_products/2019-08-16-89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eddels.com/2019/11/greenwashing-how-to-see-through-disingenuous-eco-marketin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reerangestock.com/photos/39203/ecology-think-green-light-bulb.html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16" y="794326"/>
            <a:ext cx="5449092" cy="4189202"/>
          </a:xfrm>
        </p:spPr>
        <p:txBody>
          <a:bodyPr anchor="ctr">
            <a:normAutofit/>
          </a:bodyPr>
          <a:lstStyle/>
          <a:p>
            <a:r>
              <a:rPr lang="en-US" sz="2200" b="1" dirty="0">
                <a:solidFill>
                  <a:srgbClr val="233F60"/>
                </a:solidFill>
                <a:effectLst/>
                <a:latin typeface="Calibri" panose="020F0502020204030204" pitchFamily="34" charset="0"/>
              </a:rPr>
              <a:t>Green Advertising on Social Media:</a:t>
            </a:r>
            <a:br>
              <a:rPr lang="en-US" dirty="0">
                <a:solidFill>
                  <a:srgbClr val="4E7776"/>
                </a:solidFill>
              </a:rPr>
            </a:br>
            <a:r>
              <a:rPr lang="en-US" sz="3600" b="1" dirty="0">
                <a:solidFill>
                  <a:srgbClr val="233F60"/>
                </a:solidFill>
                <a:effectLst/>
                <a:latin typeface="Calibri" panose="020F0502020204030204" pitchFamily="34" charset="0"/>
              </a:rPr>
              <a:t>Brand Authenticity Mediates the Effect of Different Appeals on Purchase Intent and Digital Engagement</a:t>
            </a:r>
            <a:br>
              <a:rPr lang="en-US" sz="3600" b="1" dirty="0">
                <a:solidFill>
                  <a:srgbClr val="4E7776"/>
                </a:solidFill>
              </a:rPr>
            </a:br>
            <a:endParaRPr lang="en-US" dirty="0">
              <a:solidFill>
                <a:srgbClr val="4E777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81192" y="5252617"/>
            <a:ext cx="11029615" cy="600556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Matthew Pittman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Anne Oeldorf-Hirsch</a:t>
            </a:r>
            <a:r>
              <a:rPr lang="en-US" sz="2400" baseline="30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, &amp; Ashley Brannan</a:t>
            </a:r>
            <a:r>
              <a:rPr lang="en-US" sz="2400" baseline="30000" dirty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F774ED-CE1E-4280-8717-F3BEBECECDC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1192" y="6000712"/>
            <a:ext cx="11029615" cy="348310"/>
          </a:xfrm>
        </p:spPr>
        <p:txBody>
          <a:bodyPr/>
          <a:lstStyle/>
          <a:p>
            <a:pPr algn="ctr"/>
            <a:r>
              <a:rPr lang="en-US" sz="1800" baseline="30000" dirty="0"/>
              <a:t>1</a:t>
            </a:r>
            <a:r>
              <a:rPr lang="en-US" sz="1800" dirty="0"/>
              <a:t>UNIVERSITY OF TENNESSEE, </a:t>
            </a:r>
            <a:r>
              <a:rPr lang="en-US" sz="1800" baseline="30000" dirty="0"/>
              <a:t>2</a:t>
            </a:r>
            <a:r>
              <a:rPr lang="en-US" sz="1800" dirty="0"/>
              <a:t>UNIVERSITY OF CONNECTICUT</a:t>
            </a:r>
          </a:p>
        </p:txBody>
      </p:sp>
      <p:pic>
        <p:nvPicPr>
          <p:cNvPr id="6146" name="Picture 2" descr="Best Sites to Shop for Eco-Friendly Products">
            <a:hlinkClick r:id="rId3"/>
            <a:extLst>
              <a:ext uri="{FF2B5EF4-FFF2-40B4-BE49-F238E27FC236}">
                <a16:creationId xmlns:a16="http://schemas.microsoft.com/office/drawing/2014/main" id="{E5135AEF-7C66-4835-B0C4-2902F87A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81" y="794327"/>
            <a:ext cx="5577705" cy="41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1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B0F9CEA-2A70-4E1B-91B2-9341B4E8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Norms in Green Advertising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1CB569B-0974-48FC-BEFD-692C7F9C0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308" y="2326606"/>
            <a:ext cx="8941497" cy="37529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7B2BA"/>
                </a:solidFill>
              </a:rPr>
              <a:t>Social Norms Theory </a:t>
            </a:r>
            <a:r>
              <a:rPr lang="en-US" sz="2400" dirty="0">
                <a:solidFill>
                  <a:srgbClr val="47B2BA"/>
                </a:solidFill>
              </a:rPr>
              <a:t>(Perkins and Berkowitz (1986):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MinionPro"/>
              </a:rPr>
              <a:t>dictates that when making certain decisions an individual will first determine the acceptable behaviors or beliefs of a social group (perceived norms) and then conform to those perceived norms.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Social media </a:t>
            </a:r>
            <a:r>
              <a:rPr lang="en-US" sz="2400" dirty="0"/>
              <a:t>platforms unique due to their greater interactivity, engagement, and social visibility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000" dirty="0"/>
              <a:t>High observability and presence of others makes social norms salient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/>
                </a:solidFill>
              </a:rPr>
              <a:t>Brand quality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and </a:t>
            </a:r>
            <a:r>
              <a:rPr lang="en-US" sz="2400" b="1" dirty="0">
                <a:solidFill>
                  <a:schemeClr val="accent5"/>
                </a:solidFill>
              </a:rPr>
              <a:t>authenticity </a:t>
            </a:r>
            <a:r>
              <a:rPr lang="en-US" sz="2400" dirty="0"/>
              <a:t>may be key in explaining effects of persuasion attempt on purchase intention</a:t>
            </a:r>
          </a:p>
          <a:p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F2E6-3FB6-41E8-BA52-7E4733A24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3253" y="5981689"/>
            <a:ext cx="5697176" cy="348310"/>
          </a:xfrm>
        </p:spPr>
        <p:txBody>
          <a:bodyPr/>
          <a:lstStyle/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#cbr22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A5A2-0E67-46B3-9BD2-9EEC3C785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A2D1F0-9B9A-4919-BD73-41B53FD6CE4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Glossing over the truth | Transform">
            <a:hlinkClick r:id="rId2"/>
            <a:extLst>
              <a:ext uri="{FF2B5EF4-FFF2-40B4-BE49-F238E27FC236}">
                <a16:creationId xmlns:a16="http://schemas.microsoft.com/office/drawing/2014/main" id="{4B9220E5-E901-4CC7-91F7-334DDAB7D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 rot="5400000">
            <a:off x="-292238" y="3127095"/>
            <a:ext cx="3752913" cy="17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4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FCE1-7FE4-44D2-B201-F1D44138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Theorized Model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465AFBA8-A653-46EA-A69E-A6A00C4B8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9602" y="2090877"/>
            <a:ext cx="5051206" cy="3669986"/>
          </a:xfrm>
        </p:spPr>
        <p:txBody>
          <a:bodyPr anchor="ctr">
            <a:normAutofit/>
          </a:bodyPr>
          <a:lstStyle/>
          <a:p>
            <a:r>
              <a:rPr lang="en-US" sz="1800" dirty="0">
                <a:effectLst/>
                <a:latin typeface="MinionPro"/>
              </a:rPr>
              <a:t>H1: On </a:t>
            </a:r>
            <a:r>
              <a:rPr lang="en-US" sz="1800" b="1" dirty="0">
                <a:effectLst/>
                <a:latin typeface="MinionPro"/>
              </a:rPr>
              <a:t>news media</a:t>
            </a:r>
            <a:r>
              <a:rPr lang="en-US" sz="1800" dirty="0">
                <a:effectLst/>
                <a:latin typeface="MinionPro"/>
              </a:rPr>
              <a:t>, brand quality will mediate the effect of appeal type on purchase intention (Study 1) and digital engagement (Study 2). </a:t>
            </a:r>
            <a:endParaRPr lang="en-US" dirty="0"/>
          </a:p>
          <a:p>
            <a:r>
              <a:rPr lang="en-US" sz="1800" dirty="0">
                <a:effectLst/>
                <a:latin typeface="MinionPro"/>
              </a:rPr>
              <a:t>H2: On </a:t>
            </a:r>
            <a:r>
              <a:rPr lang="en-US" sz="1800" b="1" dirty="0">
                <a:effectLst/>
                <a:latin typeface="MinionPro"/>
              </a:rPr>
              <a:t>social media</a:t>
            </a:r>
            <a:r>
              <a:rPr lang="en-US" sz="1800" dirty="0">
                <a:effectLst/>
                <a:latin typeface="MinionPro"/>
              </a:rPr>
              <a:t>, brand authenticity will mediate the effect of appeal type on purchase intention (Study 1) and digital engagement (Study 2).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414AD-1E8B-4ACF-BDC2-5EDCA68D4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A2D1F0-9B9A-4919-BD73-41B53FD6CE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3255F-3E4A-46D5-A60A-CD40CA3A14C4}"/>
              </a:ext>
            </a:extLst>
          </p:cNvPr>
          <p:cNvSpPr/>
          <p:nvPr/>
        </p:nvSpPr>
        <p:spPr>
          <a:xfrm>
            <a:off x="581192" y="2779139"/>
            <a:ext cx="1007464" cy="64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 appeal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B47F6A-2A00-46DA-B2A3-B1F89A8E2500}"/>
              </a:ext>
            </a:extLst>
          </p:cNvPr>
          <p:cNvSpPr/>
          <p:nvPr/>
        </p:nvSpPr>
        <p:spPr>
          <a:xfrm>
            <a:off x="581192" y="4319534"/>
            <a:ext cx="1007464" cy="64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 platform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A41E1-182D-4592-A70C-C1BFA09DDA45}"/>
              </a:ext>
            </a:extLst>
          </p:cNvPr>
          <p:cNvSpPr/>
          <p:nvPr/>
        </p:nvSpPr>
        <p:spPr>
          <a:xfrm>
            <a:off x="2489168" y="2972241"/>
            <a:ext cx="1380815" cy="64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Brand quality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567E5-4D01-4CBA-8D34-6323F7AEA31F}"/>
              </a:ext>
            </a:extLst>
          </p:cNvPr>
          <p:cNvSpPr/>
          <p:nvPr/>
        </p:nvSpPr>
        <p:spPr>
          <a:xfrm>
            <a:off x="2489168" y="4200851"/>
            <a:ext cx="1380815" cy="64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Brand authenticity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57F37-6AB6-46DF-8EB8-74995E668FB0}"/>
              </a:ext>
            </a:extLst>
          </p:cNvPr>
          <p:cNvSpPr/>
          <p:nvPr/>
        </p:nvSpPr>
        <p:spPr>
          <a:xfrm>
            <a:off x="4953353" y="2998099"/>
            <a:ext cx="1326584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Purchase intention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0EAC2F-0A9F-40C7-94E3-50EEB6CB9422}"/>
              </a:ext>
            </a:extLst>
          </p:cNvPr>
          <p:cNvSpPr/>
          <p:nvPr/>
        </p:nvSpPr>
        <p:spPr>
          <a:xfrm>
            <a:off x="4953352" y="4133152"/>
            <a:ext cx="1326584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engagement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64F868-5577-43FD-BFCE-6970516E7251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1588656" y="3099179"/>
            <a:ext cx="712036" cy="8017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B3044823-A9A2-47B2-86DB-9CA89BF2EEAA}"/>
              </a:ext>
            </a:extLst>
          </p:cNvPr>
          <p:cNvSpPr/>
          <p:nvPr/>
        </p:nvSpPr>
        <p:spPr>
          <a:xfrm>
            <a:off x="2300692" y="2271760"/>
            <a:ext cx="1763258" cy="3258397"/>
          </a:xfrm>
          <a:prstGeom prst="bracketPair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FD30754C-54BC-4DEF-B1FB-D40D17B9440C}"/>
              </a:ext>
            </a:extLst>
          </p:cNvPr>
          <p:cNvSpPr/>
          <p:nvPr/>
        </p:nvSpPr>
        <p:spPr>
          <a:xfrm>
            <a:off x="4775986" y="2758244"/>
            <a:ext cx="1681317" cy="2273150"/>
          </a:xfrm>
          <a:prstGeom prst="bracketPair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D0DDC3-A7ED-45E4-AB1C-9BA038578EE7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 flipV="1">
            <a:off x="1588656" y="3900959"/>
            <a:ext cx="712036" cy="7386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23220A-4ECD-4325-BF5E-9DF04B877C00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4063950" y="3894819"/>
            <a:ext cx="712036" cy="61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8A12CF-58FC-557B-5FCA-B7DF87FDA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3253" y="5981689"/>
            <a:ext cx="5697176" cy="348310"/>
          </a:xfrm>
        </p:spPr>
        <p:txBody>
          <a:bodyPr/>
          <a:lstStyle/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#cbr22</a:t>
            </a:r>
          </a:p>
        </p:txBody>
      </p:sp>
    </p:spTree>
    <p:extLst>
      <p:ext uri="{BB962C8B-B14F-4D97-AF65-F5344CB8AC3E}">
        <p14:creationId xmlns:p14="http://schemas.microsoft.com/office/powerpoint/2010/main" val="190126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437B-0C3E-4F34-968C-A2D42C83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Participants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3A4984-E408-404B-93A2-EC053A7E5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059709"/>
            <a:ext cx="5450154" cy="3801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Design: </a:t>
            </a:r>
            <a:r>
              <a:rPr lang="en-US" dirty="0"/>
              <a:t>2 (platform: news website vs. social media) X 3 (appeal: product vs. environmental vs. hybrid) between-participants design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Study participants: </a:t>
            </a:r>
            <a:r>
              <a:rPr lang="en-US" dirty="0" err="1"/>
              <a:t>MTurk</a:t>
            </a:r>
            <a:r>
              <a:rPr lang="en-US" dirty="0"/>
              <a:t>, paid $.51</a:t>
            </a:r>
          </a:p>
          <a:p>
            <a:r>
              <a:rPr lang="en-US" sz="2000" dirty="0"/>
              <a:t>Study 1: </a:t>
            </a:r>
            <a:r>
              <a:rPr lang="en-US" sz="2000" i="1" dirty="0"/>
              <a:t>N </a:t>
            </a:r>
            <a:r>
              <a:rPr lang="en-US" sz="2000" dirty="0"/>
              <a:t>= 392</a:t>
            </a:r>
          </a:p>
          <a:p>
            <a:pPr lvl="1"/>
            <a:r>
              <a:rPr lang="en-US" sz="1800" i="1" dirty="0"/>
              <a:t>M</a:t>
            </a:r>
            <a:r>
              <a:rPr lang="en-US" sz="1800" i="1" baseline="-25000" dirty="0"/>
              <a:t>age</a:t>
            </a:r>
            <a:r>
              <a:rPr lang="en-US" sz="1800" i="1" dirty="0"/>
              <a:t> </a:t>
            </a:r>
            <a:r>
              <a:rPr lang="en-US" sz="1800" dirty="0"/>
              <a:t>= 34.5, 50.6% male</a:t>
            </a:r>
          </a:p>
          <a:p>
            <a:r>
              <a:rPr lang="en-US" sz="2000" dirty="0"/>
              <a:t>Study 2: </a:t>
            </a:r>
            <a:r>
              <a:rPr lang="en-US" sz="2000" i="1" dirty="0"/>
              <a:t>N </a:t>
            </a:r>
            <a:r>
              <a:rPr lang="en-US" sz="2000" dirty="0"/>
              <a:t>= 335</a:t>
            </a:r>
          </a:p>
          <a:p>
            <a:pPr lvl="1"/>
            <a:r>
              <a:rPr lang="en-US" sz="1800" i="1" dirty="0"/>
              <a:t>M</a:t>
            </a:r>
            <a:r>
              <a:rPr lang="en-US" sz="1800" baseline="-25000" dirty="0"/>
              <a:t>age </a:t>
            </a:r>
            <a:r>
              <a:rPr lang="en-US" sz="1800" dirty="0"/>
              <a:t>= 36.3, 52.2% male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30DFA4-FB22-4882-8406-C570A9B95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0654" y="2059709"/>
            <a:ext cx="5450155" cy="38013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900" b="1" dirty="0"/>
              <a:t>Measures: </a:t>
            </a:r>
            <a:r>
              <a:rPr lang="en-US" sz="1900" dirty="0"/>
              <a:t>7-point</a:t>
            </a:r>
            <a:r>
              <a:rPr lang="en-US" sz="1900" b="1" dirty="0"/>
              <a:t> </a:t>
            </a:r>
            <a:r>
              <a:rPr lang="en-US" sz="1900" dirty="0"/>
              <a:t>Likert scales </a:t>
            </a:r>
          </a:p>
          <a:p>
            <a:r>
              <a:rPr lang="en-US" i="1" dirty="0"/>
              <a:t>Purchase Intent, </a:t>
            </a:r>
            <a:r>
              <a:rPr lang="en-US" dirty="0"/>
              <a:t>2 items (r = .75), Spears &amp; Singh, 2004: </a:t>
            </a:r>
            <a:br>
              <a:rPr lang="en-US" dirty="0"/>
            </a:br>
            <a:r>
              <a:rPr lang="en-US" dirty="0"/>
              <a:t>“I would like to buy this product in the future,” and “I would be willing to pay a little more for this product” </a:t>
            </a:r>
          </a:p>
          <a:p>
            <a:r>
              <a:rPr lang="en-US" i="1" dirty="0"/>
              <a:t>Environmental Attitude</a:t>
            </a:r>
            <a:r>
              <a:rPr lang="en-US" dirty="0"/>
              <a:t> (</a:t>
            </a:r>
            <a:r>
              <a:rPr lang="en-US" i="1" dirty="0"/>
              <a:t>M </a:t>
            </a:r>
            <a:r>
              <a:rPr lang="en-US" dirty="0"/>
              <a:t>= 5.69, </a:t>
            </a:r>
            <a:r>
              <a:rPr lang="en-US" i="1" dirty="0"/>
              <a:t>SD </a:t>
            </a:r>
            <a:r>
              <a:rPr lang="en-US" dirty="0"/>
              <a:t>= 1.17): </a:t>
            </a:r>
            <a:br>
              <a:rPr lang="en-US" dirty="0"/>
            </a:br>
            <a:r>
              <a:rPr lang="en-US" dirty="0"/>
              <a:t>“I care a lot about the environment” </a:t>
            </a:r>
          </a:p>
          <a:p>
            <a:r>
              <a:rPr lang="en-US" i="1" dirty="0"/>
              <a:t>Brand Quality</a:t>
            </a:r>
            <a:r>
              <a:rPr lang="en-US" dirty="0"/>
              <a:t> (</a:t>
            </a:r>
            <a:r>
              <a:rPr lang="en-US" i="1" dirty="0"/>
              <a:t>M </a:t>
            </a:r>
            <a:r>
              <a:rPr lang="en-US" dirty="0"/>
              <a:t>= 5.32, </a:t>
            </a:r>
            <a:r>
              <a:rPr lang="en-US" i="1" dirty="0"/>
              <a:t>SD </a:t>
            </a:r>
            <a:r>
              <a:rPr lang="en-US" dirty="0"/>
              <a:t>= 1.35):</a:t>
            </a:r>
            <a:br>
              <a:rPr lang="en-US" dirty="0"/>
            </a:br>
            <a:r>
              <a:rPr lang="en-US" dirty="0"/>
              <a:t>“_____ seems like a brand that makes a quality product” </a:t>
            </a:r>
          </a:p>
          <a:p>
            <a:r>
              <a:rPr lang="en-US" i="1" dirty="0"/>
              <a:t>Brand Authenticity</a:t>
            </a:r>
            <a:r>
              <a:rPr lang="en-US" dirty="0"/>
              <a:t> (</a:t>
            </a:r>
            <a:r>
              <a:rPr lang="en-US" i="1" dirty="0"/>
              <a:t>M </a:t>
            </a:r>
            <a:r>
              <a:rPr lang="en-US" dirty="0"/>
              <a:t>= 5.42, </a:t>
            </a:r>
            <a:r>
              <a:rPr lang="en-US" i="1" dirty="0"/>
              <a:t>SD </a:t>
            </a:r>
            <a:r>
              <a:rPr lang="en-US" dirty="0"/>
              <a:t>= 1.51): </a:t>
            </a:r>
            <a:br>
              <a:rPr lang="en-US" dirty="0"/>
            </a:br>
            <a:r>
              <a:rPr lang="en-US" dirty="0"/>
              <a:t>“_____ seems like a brand that really cares about the environment”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D7CCB-4E55-4FB1-A87F-9D188D6A0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A2D1F0-9B9A-4919-BD73-41B53FD6CE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8607DC-A686-49BD-CB88-A935F4D17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3253" y="5981689"/>
            <a:ext cx="5697176" cy="348310"/>
          </a:xfrm>
        </p:spPr>
        <p:txBody>
          <a:bodyPr/>
          <a:lstStyle/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#cbr22</a:t>
            </a:r>
          </a:p>
        </p:txBody>
      </p:sp>
    </p:spTree>
    <p:extLst>
      <p:ext uri="{BB962C8B-B14F-4D97-AF65-F5344CB8AC3E}">
        <p14:creationId xmlns:p14="http://schemas.microsoft.com/office/powerpoint/2010/main" val="100146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A453-79E3-4332-810E-744D4DAC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Stimuli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2F40778-C9CB-4543-88B6-1D6AABA1B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6203" y="2134206"/>
            <a:ext cx="5844608" cy="3792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Study 2</a:t>
            </a:r>
            <a:br>
              <a:rPr lang="en-US" sz="2000" dirty="0"/>
            </a:br>
            <a:r>
              <a:rPr lang="en-US" sz="2000" dirty="0"/>
              <a:t>Phone case, Facebook (vs traditional media)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3AB1762-DE5A-4B56-8908-D60F11CF3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068945"/>
            <a:ext cx="5185010" cy="3792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Study 1</a:t>
            </a:r>
            <a:br>
              <a:rPr lang="en-US" sz="2000" dirty="0"/>
            </a:br>
            <a:r>
              <a:rPr lang="en-US" sz="2000" dirty="0"/>
              <a:t>Water bottle, Instagram (vs traditional media)</a:t>
            </a:r>
          </a:p>
        </p:txBody>
      </p:sp>
      <p:pic>
        <p:nvPicPr>
          <p:cNvPr id="35" name="Content Placeholder 23">
            <a:extLst>
              <a:ext uri="{FF2B5EF4-FFF2-40B4-BE49-F238E27FC236}">
                <a16:creationId xmlns:a16="http://schemas.microsoft.com/office/drawing/2014/main" id="{CF13851D-709E-4D89-84A2-DB5B489D9C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475" y="2991178"/>
            <a:ext cx="1587528" cy="2743200"/>
          </a:xfrm>
          <a:prstGeom prst="rect">
            <a:avLst/>
          </a:prstGeom>
        </p:spPr>
      </p:pic>
      <p:pic>
        <p:nvPicPr>
          <p:cNvPr id="36" name="Content Placeholder 21">
            <a:extLst>
              <a:ext uri="{FF2B5EF4-FFF2-40B4-BE49-F238E27FC236}">
                <a16:creationId xmlns:a16="http://schemas.microsoft.com/office/drawing/2014/main" id="{299B1B15-5BAC-4850-96BD-2333C4371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89" y="2991178"/>
            <a:ext cx="1593610" cy="2743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DA4C556-1F2E-4106-94B2-DD7760F530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655" y="2991178"/>
            <a:ext cx="1587051" cy="2743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76F1432-44BD-4646-AEB8-CDD7419DCD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240" y="2991178"/>
            <a:ext cx="1900190" cy="2743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134FA27-1850-4541-A2E0-A2B2095B19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065" y="2991178"/>
            <a:ext cx="1890768" cy="2743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43BD568-97AA-4365-ADFC-8DBA53B539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026" y="2991178"/>
            <a:ext cx="1874067" cy="27432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F6BAF4-19DE-1C7E-05E0-7833590B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3253" y="5981689"/>
            <a:ext cx="5697176" cy="348310"/>
          </a:xfrm>
        </p:spPr>
        <p:txBody>
          <a:bodyPr/>
          <a:lstStyle/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#cbr22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D48C11-9817-799E-216A-A415057DB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75401" y="5983160"/>
            <a:ext cx="1828800" cy="365125"/>
          </a:xfrm>
        </p:spPr>
        <p:txBody>
          <a:bodyPr/>
          <a:lstStyle/>
          <a:p>
            <a:fld id="{B8A2D1F0-9B9A-4919-BD73-41B53FD6CE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6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74D4442-CE41-2A00-7039-75B3F2910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10" y="3285811"/>
            <a:ext cx="6809337" cy="2395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FC6952-C058-442F-B8A0-57BDE8E4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results : Social Media, Purchase Intent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F02CC0-E71F-C1D1-6CBB-F1292530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5013" y="5974752"/>
            <a:ext cx="5857919" cy="365125"/>
          </a:xfrm>
        </p:spPr>
        <p:txBody>
          <a:bodyPr/>
          <a:lstStyle/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#cbr22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7D37B7-254E-B7E9-497E-9ED11AF16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2172794"/>
            <a:ext cx="5672096" cy="20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2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9491E5E-377E-93A8-04C6-9D8B4DD35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61" y="2022081"/>
            <a:ext cx="5485915" cy="1949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FC6952-C058-442F-B8A0-57BDE8E4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 results: Social Media, Digital Engagement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5F53C-DDB9-452E-BD39-21D3DCE0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447" y="5967353"/>
            <a:ext cx="5706321" cy="348310"/>
          </a:xfrm>
        </p:spPr>
        <p:txBody>
          <a:bodyPr/>
          <a:lstStyle/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CBR2022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77ECAF-E54D-4B71-0088-F363CF0F4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7" y="2006552"/>
            <a:ext cx="5611649" cy="20053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CADD0A-DE1F-8322-9CAB-759E8A691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4065936"/>
            <a:ext cx="9756453" cy="16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3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E94B-6C1E-403D-B081-A1EAD611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91DD-0A8E-4B58-B591-22AD27A4B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28" y="2180496"/>
            <a:ext cx="8612779" cy="36783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What is more important for a green brand: Quality or authenticity? It depends:</a:t>
            </a:r>
          </a:p>
          <a:p>
            <a:pPr lvl="1"/>
            <a:r>
              <a:rPr lang="en-US" dirty="0"/>
              <a:t>Advertisements appealing to both product and environmental concerns most effective at attracting consumers across platforms</a:t>
            </a:r>
          </a:p>
          <a:p>
            <a:pPr lvl="1"/>
            <a:r>
              <a:rPr lang="en-US" dirty="0"/>
              <a:t>On news (non-social) website: Consumers value products that benefit themselves</a:t>
            </a:r>
          </a:p>
          <a:p>
            <a:pPr lvl="1"/>
            <a:r>
              <a:rPr lang="en-US" dirty="0"/>
              <a:t>On social: Consumers likely to engage with green product if brand appears to genuinely care about sustainability. Promoting product benefits here can make PI actually go down.</a:t>
            </a:r>
          </a:p>
          <a:p>
            <a:r>
              <a:rPr lang="en-US" dirty="0">
                <a:solidFill>
                  <a:schemeClr val="accent5"/>
                </a:solidFill>
              </a:rPr>
              <a:t>Next steps?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Making green vs going green?</a:t>
            </a:r>
          </a:p>
          <a:p>
            <a:pPr lvl="1"/>
            <a:r>
              <a:rPr lang="en-US">
                <a:solidFill>
                  <a:schemeClr val="accent5"/>
                </a:solidFill>
              </a:rPr>
              <a:t>Green tips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D64A1-AFB7-4104-A6C2-F3EF66FA1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A2D1F0-9B9A-4919-BD73-41B53FD6CE4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4" name="Picture 6" descr="Get Free Stock Photos of Ecology Think green light bulb Online ...">
            <a:hlinkClick r:id="rId2"/>
            <a:extLst>
              <a:ext uri="{FF2B5EF4-FFF2-40B4-BE49-F238E27FC236}">
                <a16:creationId xmlns:a16="http://schemas.microsoft.com/office/drawing/2014/main" id="{B094D9F0-0077-42F9-8D66-3EF5BF1B7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094" t="11531" r="19732" b="10124"/>
          <a:stretch/>
        </p:blipFill>
        <p:spPr bwMode="auto">
          <a:xfrm>
            <a:off x="581191" y="2180496"/>
            <a:ext cx="2416837" cy="36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3BFBC7-C193-DEF9-7D6F-3A0585925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3253" y="5981689"/>
            <a:ext cx="5697176" cy="348310"/>
          </a:xfrm>
        </p:spPr>
        <p:txBody>
          <a:bodyPr/>
          <a:lstStyle/>
          <a:p>
            <a:pPr algn="ctr"/>
            <a:r>
              <a:rPr lang="en-US" dirty="0"/>
              <a:t>@</a:t>
            </a:r>
            <a:r>
              <a:rPr lang="en-US" dirty="0" err="1"/>
              <a:t>matthewcpittman</a:t>
            </a:r>
            <a:r>
              <a:rPr lang="en-US" dirty="0"/>
              <a:t> @</a:t>
            </a:r>
            <a:r>
              <a:rPr lang="en-US" dirty="0" err="1"/>
              <a:t>anneohirsch</a:t>
            </a:r>
            <a:r>
              <a:rPr lang="en-US" dirty="0"/>
              <a:t> @AshleyBrannan1 #cbr22</a:t>
            </a:r>
          </a:p>
        </p:txBody>
      </p:sp>
    </p:spTree>
    <p:extLst>
      <p:ext uri="{BB962C8B-B14F-4D97-AF65-F5344CB8AC3E}">
        <p14:creationId xmlns:p14="http://schemas.microsoft.com/office/powerpoint/2010/main" val="298043333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376C"/>
      </a:accent1>
      <a:accent2>
        <a:srgbClr val="649696"/>
      </a:accent2>
      <a:accent3>
        <a:srgbClr val="FF8200"/>
      </a:accent3>
      <a:accent4>
        <a:srgbClr val="FF8200"/>
      </a:accent4>
      <a:accent5>
        <a:srgbClr val="4472C4"/>
      </a:accent5>
      <a:accent6>
        <a:srgbClr val="FF8200"/>
      </a:accent6>
      <a:hlink>
        <a:srgbClr val="4472C4"/>
      </a:hlink>
      <a:folHlink>
        <a:srgbClr val="4472C4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1D0C42A84F374CA811E21E24D51D89" ma:contentTypeVersion="13" ma:contentTypeDescription="Create a new document." ma:contentTypeScope="" ma:versionID="7491d806e8ae0620005f90eafddaf8a5">
  <xsd:schema xmlns:xsd="http://www.w3.org/2001/XMLSchema" xmlns:xs="http://www.w3.org/2001/XMLSchema" xmlns:p="http://schemas.microsoft.com/office/2006/metadata/properties" xmlns:ns3="9854e022-0b32-4824-8604-4f3d6a872272" xmlns:ns4="6d1c5285-e3e6-4780-ace6-0fcd9094d7a0" targetNamespace="http://schemas.microsoft.com/office/2006/metadata/properties" ma:root="true" ma:fieldsID="f16e12146d7c55e612a8c02dfc2bd215" ns3:_="" ns4:_="">
    <xsd:import namespace="9854e022-0b32-4824-8604-4f3d6a872272"/>
    <xsd:import namespace="6d1c5285-e3e6-4780-ace6-0fcd9094d7a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4e022-0b32-4824-8604-4f3d6a8722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c5285-e3e6-4780-ace6-0fcd9094d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1A04B-5684-494A-961C-B87238F6C635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d1c5285-e3e6-4780-ace6-0fcd9094d7a0"/>
    <ds:schemaRef ds:uri="9854e022-0b32-4824-8604-4f3d6a872272"/>
  </ds:schemaRefs>
</ds:datastoreItem>
</file>

<file path=customXml/itemProps2.xml><?xml version="1.0" encoding="utf-8"?>
<ds:datastoreItem xmlns:ds="http://schemas.openxmlformats.org/officeDocument/2006/customXml" ds:itemID="{16DEA8E3-B4AD-435B-A9F4-C551930B38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1E7008-F74A-4B64-B807-67364E26D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4e022-0b32-4824-8604-4f3d6a872272"/>
    <ds:schemaRef ds:uri="6d1c5285-e3e6-4780-ace6-0fcd9094d7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3363</TotalTime>
  <Words>572</Words>
  <Application>Microsoft Macintosh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Gill Sans MT</vt:lpstr>
      <vt:lpstr>MinionPro</vt:lpstr>
      <vt:lpstr>Wingdings</vt:lpstr>
      <vt:lpstr>Wingdings 2</vt:lpstr>
      <vt:lpstr>Dividend</vt:lpstr>
      <vt:lpstr>Green Advertising on Social Media: Brand Authenticity Mediates the Effect of Different Appeals on Purchase Intent and Digital Engagement </vt:lpstr>
      <vt:lpstr>Social Norms in Green Advertising</vt:lpstr>
      <vt:lpstr>Theorized Model</vt:lpstr>
      <vt:lpstr>Methods &amp; Participants</vt:lpstr>
      <vt:lpstr>Stimuli</vt:lpstr>
      <vt:lpstr>Study 1 results : Social Media, Purchase Intent</vt:lpstr>
      <vt:lpstr>Study 2 results: Social Media, Digital Engagement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blah</dc:title>
  <dc:creator>Oeldorf-Hirsch, Anne</dc:creator>
  <cp:lastModifiedBy>Pittman, Matthew (Matthew Childs Pittman)</cp:lastModifiedBy>
  <cp:revision>168</cp:revision>
  <dcterms:created xsi:type="dcterms:W3CDTF">2019-05-15T01:58:22Z</dcterms:created>
  <dcterms:modified xsi:type="dcterms:W3CDTF">2022-10-12T12:38:00Z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0x010100521D0C42A84F374CA811E21E24D51D89</vt:lpwstr>
  </property>
</Properties>
</file>